
<file path=[Content_Types].xml><?xml version="1.0" encoding="utf-8"?>
<Types xmlns="http://schemas.openxmlformats.org/package/2006/content-types">
  <Default Extension="avi" ContentType="video/x-msvideo"/>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7" r:id="rId3"/>
    <p:sldId id="257" r:id="rId4"/>
    <p:sldId id="258" r:id="rId5"/>
    <p:sldId id="259" r:id="rId6"/>
    <p:sldId id="260" r:id="rId7"/>
    <p:sldId id="261" r:id="rId8"/>
    <p:sldId id="262" r:id="rId9"/>
    <p:sldId id="263" r:id="rId10"/>
    <p:sldId id="264" r:id="rId11"/>
    <p:sldId id="265" r:id="rId12"/>
    <p:sldId id="266"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2" d="100"/>
          <a:sy n="92" d="100"/>
        </p:scale>
        <p:origin x="74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jpg>
</file>

<file path=ppt/media/image2.png>
</file>

<file path=ppt/media/image3.jpg>
</file>

<file path=ppt/media/image4.png>
</file>

<file path=ppt/media/image5.png>
</file>

<file path=ppt/media/image6.png>
</file>

<file path=ppt/media/image7.jpg>
</file>

<file path=ppt/media/image8.jpg>
</file>

<file path=ppt/media/image9.jpg>
</file>

<file path=ppt/media/media1.avi>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086A28-159B-767B-7678-5B32429F317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3B506B1-7EA6-E83F-4102-D62DD0AFF86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9403BD4-A09C-F6AD-A53F-B4666343357A}"/>
              </a:ext>
            </a:extLst>
          </p:cNvPr>
          <p:cNvSpPr>
            <a:spLocks noGrp="1"/>
          </p:cNvSpPr>
          <p:nvPr>
            <p:ph type="dt" sz="half" idx="10"/>
          </p:nvPr>
        </p:nvSpPr>
        <p:spPr/>
        <p:txBody>
          <a:bodyPr/>
          <a:lstStyle/>
          <a:p>
            <a:fld id="{BBE9CBCE-5679-477B-9AF0-E4429EFB10DF}" type="datetimeFigureOut">
              <a:rPr lang="zh-CN" altLang="en-US" smtClean="0"/>
              <a:t>2024/11/13</a:t>
            </a:fld>
            <a:endParaRPr lang="zh-CN" altLang="en-US"/>
          </a:p>
        </p:txBody>
      </p:sp>
      <p:sp>
        <p:nvSpPr>
          <p:cNvPr id="5" name="页脚占位符 4">
            <a:extLst>
              <a:ext uri="{FF2B5EF4-FFF2-40B4-BE49-F238E27FC236}">
                <a16:creationId xmlns:a16="http://schemas.microsoft.com/office/drawing/2014/main" id="{FD2E1741-F84E-F962-CC24-7CD7A9AD45B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BDB19A7-1A38-788C-85EA-C4183A95788C}"/>
              </a:ext>
            </a:extLst>
          </p:cNvPr>
          <p:cNvSpPr>
            <a:spLocks noGrp="1"/>
          </p:cNvSpPr>
          <p:nvPr>
            <p:ph type="sldNum" sz="quarter" idx="12"/>
          </p:nvPr>
        </p:nvSpPr>
        <p:spPr/>
        <p:txBody>
          <a:body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15080094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AB33C2F-D4ED-A285-CC03-A1D059E80D0F}"/>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35F5C73-3ABC-DED0-A552-8CF0243FBE9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BB70A2C-3ACC-CB86-5315-8CDBAA82B9C0}"/>
              </a:ext>
            </a:extLst>
          </p:cNvPr>
          <p:cNvSpPr>
            <a:spLocks noGrp="1"/>
          </p:cNvSpPr>
          <p:nvPr>
            <p:ph type="dt" sz="half" idx="10"/>
          </p:nvPr>
        </p:nvSpPr>
        <p:spPr/>
        <p:txBody>
          <a:bodyPr/>
          <a:lstStyle/>
          <a:p>
            <a:fld id="{BBE9CBCE-5679-477B-9AF0-E4429EFB10DF}" type="datetimeFigureOut">
              <a:rPr lang="zh-CN" altLang="en-US" smtClean="0"/>
              <a:t>2024/11/13</a:t>
            </a:fld>
            <a:endParaRPr lang="zh-CN" altLang="en-US"/>
          </a:p>
        </p:txBody>
      </p:sp>
      <p:sp>
        <p:nvSpPr>
          <p:cNvPr id="5" name="页脚占位符 4">
            <a:extLst>
              <a:ext uri="{FF2B5EF4-FFF2-40B4-BE49-F238E27FC236}">
                <a16:creationId xmlns:a16="http://schemas.microsoft.com/office/drawing/2014/main" id="{503F4FEA-0CE3-DF25-BCDB-C7AA27A794C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62D00CF-F12B-6901-A008-08996AE50C36}"/>
              </a:ext>
            </a:extLst>
          </p:cNvPr>
          <p:cNvSpPr>
            <a:spLocks noGrp="1"/>
          </p:cNvSpPr>
          <p:nvPr>
            <p:ph type="sldNum" sz="quarter" idx="12"/>
          </p:nvPr>
        </p:nvSpPr>
        <p:spPr/>
        <p:txBody>
          <a:body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37402215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A20F9DA-F8B2-F888-BB17-7F340B302E2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94CC3F1-DB20-98F7-4054-A5260EA3856E}"/>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781F4BB-2620-7B2E-22C0-470E7D270762}"/>
              </a:ext>
            </a:extLst>
          </p:cNvPr>
          <p:cNvSpPr>
            <a:spLocks noGrp="1"/>
          </p:cNvSpPr>
          <p:nvPr>
            <p:ph type="dt" sz="half" idx="10"/>
          </p:nvPr>
        </p:nvSpPr>
        <p:spPr/>
        <p:txBody>
          <a:bodyPr/>
          <a:lstStyle/>
          <a:p>
            <a:fld id="{BBE9CBCE-5679-477B-9AF0-E4429EFB10DF}" type="datetimeFigureOut">
              <a:rPr lang="zh-CN" altLang="en-US" smtClean="0"/>
              <a:t>2024/11/13</a:t>
            </a:fld>
            <a:endParaRPr lang="zh-CN" altLang="en-US"/>
          </a:p>
        </p:txBody>
      </p:sp>
      <p:sp>
        <p:nvSpPr>
          <p:cNvPr id="5" name="页脚占位符 4">
            <a:extLst>
              <a:ext uri="{FF2B5EF4-FFF2-40B4-BE49-F238E27FC236}">
                <a16:creationId xmlns:a16="http://schemas.microsoft.com/office/drawing/2014/main" id="{69C0F1EF-820D-E185-148C-8F58F4760EF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C4B7D36-D545-19C6-89BE-E36906249463}"/>
              </a:ext>
            </a:extLst>
          </p:cNvPr>
          <p:cNvSpPr>
            <a:spLocks noGrp="1"/>
          </p:cNvSpPr>
          <p:nvPr>
            <p:ph type="sldNum" sz="quarter" idx="12"/>
          </p:nvPr>
        </p:nvSpPr>
        <p:spPr/>
        <p:txBody>
          <a:body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19307062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F1B688-14F9-A397-1453-EFA5C6A17E98}"/>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858903D-C442-97DE-5BB4-42A76B91F1F6}"/>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26E10B0-1FEA-64C6-2B44-626C1B4B2661}"/>
              </a:ext>
            </a:extLst>
          </p:cNvPr>
          <p:cNvSpPr>
            <a:spLocks noGrp="1"/>
          </p:cNvSpPr>
          <p:nvPr>
            <p:ph type="dt" sz="half" idx="10"/>
          </p:nvPr>
        </p:nvSpPr>
        <p:spPr/>
        <p:txBody>
          <a:bodyPr/>
          <a:lstStyle/>
          <a:p>
            <a:fld id="{BBE9CBCE-5679-477B-9AF0-E4429EFB10DF}" type="datetimeFigureOut">
              <a:rPr lang="zh-CN" altLang="en-US" smtClean="0"/>
              <a:t>2024/11/13</a:t>
            </a:fld>
            <a:endParaRPr lang="zh-CN" altLang="en-US"/>
          </a:p>
        </p:txBody>
      </p:sp>
      <p:sp>
        <p:nvSpPr>
          <p:cNvPr id="5" name="页脚占位符 4">
            <a:extLst>
              <a:ext uri="{FF2B5EF4-FFF2-40B4-BE49-F238E27FC236}">
                <a16:creationId xmlns:a16="http://schemas.microsoft.com/office/drawing/2014/main" id="{D0A6444A-BBD6-5156-7528-D3A36AA77AF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CF563A5-3DC4-58B1-61EB-DB0ACBA77E62}"/>
              </a:ext>
            </a:extLst>
          </p:cNvPr>
          <p:cNvSpPr>
            <a:spLocks noGrp="1"/>
          </p:cNvSpPr>
          <p:nvPr>
            <p:ph type="sldNum" sz="quarter" idx="12"/>
          </p:nvPr>
        </p:nvSpPr>
        <p:spPr/>
        <p:txBody>
          <a:body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34915692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17689A-A656-5015-81A9-5C6D1795A5D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17765DB-7156-6E3D-974E-5C739B07F68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3B6DA5B2-B9C7-4CF6-C332-DF5BB845D094}"/>
              </a:ext>
            </a:extLst>
          </p:cNvPr>
          <p:cNvSpPr>
            <a:spLocks noGrp="1"/>
          </p:cNvSpPr>
          <p:nvPr>
            <p:ph type="dt" sz="half" idx="10"/>
          </p:nvPr>
        </p:nvSpPr>
        <p:spPr/>
        <p:txBody>
          <a:bodyPr/>
          <a:lstStyle/>
          <a:p>
            <a:fld id="{BBE9CBCE-5679-477B-9AF0-E4429EFB10DF}" type="datetimeFigureOut">
              <a:rPr lang="zh-CN" altLang="en-US" smtClean="0"/>
              <a:t>2024/11/13</a:t>
            </a:fld>
            <a:endParaRPr lang="zh-CN" altLang="en-US"/>
          </a:p>
        </p:txBody>
      </p:sp>
      <p:sp>
        <p:nvSpPr>
          <p:cNvPr id="5" name="页脚占位符 4">
            <a:extLst>
              <a:ext uri="{FF2B5EF4-FFF2-40B4-BE49-F238E27FC236}">
                <a16:creationId xmlns:a16="http://schemas.microsoft.com/office/drawing/2014/main" id="{8D0DC9D4-6773-259E-E843-0262F5A459D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2FDC62E-3F46-3D9F-37AE-147E623CE230}"/>
              </a:ext>
            </a:extLst>
          </p:cNvPr>
          <p:cNvSpPr>
            <a:spLocks noGrp="1"/>
          </p:cNvSpPr>
          <p:nvPr>
            <p:ph type="sldNum" sz="quarter" idx="12"/>
          </p:nvPr>
        </p:nvSpPr>
        <p:spPr/>
        <p:txBody>
          <a:body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1525731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62F804-E605-09A2-8C88-C3B7309F7A6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DF9FEC9-BC9C-EA2A-C052-44DD1E6376DF}"/>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2D98A727-8465-1962-1124-9D6E8D5112BD}"/>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366EE515-40A8-7DE5-05CE-08C6193ACB3E}"/>
              </a:ext>
            </a:extLst>
          </p:cNvPr>
          <p:cNvSpPr>
            <a:spLocks noGrp="1"/>
          </p:cNvSpPr>
          <p:nvPr>
            <p:ph type="dt" sz="half" idx="10"/>
          </p:nvPr>
        </p:nvSpPr>
        <p:spPr/>
        <p:txBody>
          <a:bodyPr/>
          <a:lstStyle/>
          <a:p>
            <a:fld id="{BBE9CBCE-5679-477B-9AF0-E4429EFB10DF}" type="datetimeFigureOut">
              <a:rPr lang="zh-CN" altLang="en-US" smtClean="0"/>
              <a:t>2024/11/13</a:t>
            </a:fld>
            <a:endParaRPr lang="zh-CN" altLang="en-US"/>
          </a:p>
        </p:txBody>
      </p:sp>
      <p:sp>
        <p:nvSpPr>
          <p:cNvPr id="6" name="页脚占位符 5">
            <a:extLst>
              <a:ext uri="{FF2B5EF4-FFF2-40B4-BE49-F238E27FC236}">
                <a16:creationId xmlns:a16="http://schemas.microsoft.com/office/drawing/2014/main" id="{D5D0B7E5-46E6-AD65-81E5-33CADEF51E05}"/>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C34A60E-7E8A-CDA3-E937-D79CD8221E39}"/>
              </a:ext>
            </a:extLst>
          </p:cNvPr>
          <p:cNvSpPr>
            <a:spLocks noGrp="1"/>
          </p:cNvSpPr>
          <p:nvPr>
            <p:ph type="sldNum" sz="quarter" idx="12"/>
          </p:nvPr>
        </p:nvSpPr>
        <p:spPr/>
        <p:txBody>
          <a:body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22012689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F55F82-4AE4-3EA6-B267-6D4505F4A2D0}"/>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566D9F61-83A5-4DEA-850C-9B148ABAEC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194A79AA-BD73-FF7A-7023-AD844B51E23A}"/>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0EB33235-6A9F-3BC8-C391-325E1A6909A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804DDFE-E8EC-B82B-01F0-840CB8B91B9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27B6B88B-83C5-7EF9-8558-9B70635EF488}"/>
              </a:ext>
            </a:extLst>
          </p:cNvPr>
          <p:cNvSpPr>
            <a:spLocks noGrp="1"/>
          </p:cNvSpPr>
          <p:nvPr>
            <p:ph type="dt" sz="half" idx="10"/>
          </p:nvPr>
        </p:nvSpPr>
        <p:spPr/>
        <p:txBody>
          <a:bodyPr/>
          <a:lstStyle/>
          <a:p>
            <a:fld id="{BBE9CBCE-5679-477B-9AF0-E4429EFB10DF}" type="datetimeFigureOut">
              <a:rPr lang="zh-CN" altLang="en-US" smtClean="0"/>
              <a:t>2024/11/13</a:t>
            </a:fld>
            <a:endParaRPr lang="zh-CN" altLang="en-US"/>
          </a:p>
        </p:txBody>
      </p:sp>
      <p:sp>
        <p:nvSpPr>
          <p:cNvPr id="8" name="页脚占位符 7">
            <a:extLst>
              <a:ext uri="{FF2B5EF4-FFF2-40B4-BE49-F238E27FC236}">
                <a16:creationId xmlns:a16="http://schemas.microsoft.com/office/drawing/2014/main" id="{3433AAB9-9258-888F-6567-9BFAE1537617}"/>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9C009D6-AC62-2ABC-DFED-F92E7134DC2C}"/>
              </a:ext>
            </a:extLst>
          </p:cNvPr>
          <p:cNvSpPr>
            <a:spLocks noGrp="1"/>
          </p:cNvSpPr>
          <p:nvPr>
            <p:ph type="sldNum" sz="quarter" idx="12"/>
          </p:nvPr>
        </p:nvSpPr>
        <p:spPr/>
        <p:txBody>
          <a:body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19141818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745CCC-2AA0-DCB0-8F29-7621CE35370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124E8E7E-3F88-657C-2E5E-785D4115225E}"/>
              </a:ext>
            </a:extLst>
          </p:cNvPr>
          <p:cNvSpPr>
            <a:spLocks noGrp="1"/>
          </p:cNvSpPr>
          <p:nvPr>
            <p:ph type="dt" sz="half" idx="10"/>
          </p:nvPr>
        </p:nvSpPr>
        <p:spPr/>
        <p:txBody>
          <a:bodyPr/>
          <a:lstStyle/>
          <a:p>
            <a:fld id="{BBE9CBCE-5679-477B-9AF0-E4429EFB10DF}" type="datetimeFigureOut">
              <a:rPr lang="zh-CN" altLang="en-US" smtClean="0"/>
              <a:t>2024/11/13</a:t>
            </a:fld>
            <a:endParaRPr lang="zh-CN" altLang="en-US"/>
          </a:p>
        </p:txBody>
      </p:sp>
      <p:sp>
        <p:nvSpPr>
          <p:cNvPr id="4" name="页脚占位符 3">
            <a:extLst>
              <a:ext uri="{FF2B5EF4-FFF2-40B4-BE49-F238E27FC236}">
                <a16:creationId xmlns:a16="http://schemas.microsoft.com/office/drawing/2014/main" id="{E8CFDE5F-EBFD-99AA-74EF-B3389F4FE7D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07BC08EA-CA64-FFFC-FB70-C2C7FF21999C}"/>
              </a:ext>
            </a:extLst>
          </p:cNvPr>
          <p:cNvSpPr>
            <a:spLocks noGrp="1"/>
          </p:cNvSpPr>
          <p:nvPr>
            <p:ph type="sldNum" sz="quarter" idx="12"/>
          </p:nvPr>
        </p:nvSpPr>
        <p:spPr/>
        <p:txBody>
          <a:body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4305051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87B1EA6-0DFB-76A6-7199-28C605303C7D}"/>
              </a:ext>
            </a:extLst>
          </p:cNvPr>
          <p:cNvSpPr>
            <a:spLocks noGrp="1"/>
          </p:cNvSpPr>
          <p:nvPr>
            <p:ph type="dt" sz="half" idx="10"/>
          </p:nvPr>
        </p:nvSpPr>
        <p:spPr/>
        <p:txBody>
          <a:bodyPr/>
          <a:lstStyle/>
          <a:p>
            <a:fld id="{BBE9CBCE-5679-477B-9AF0-E4429EFB10DF}" type="datetimeFigureOut">
              <a:rPr lang="zh-CN" altLang="en-US" smtClean="0"/>
              <a:t>2024/11/13</a:t>
            </a:fld>
            <a:endParaRPr lang="zh-CN" altLang="en-US"/>
          </a:p>
        </p:txBody>
      </p:sp>
      <p:sp>
        <p:nvSpPr>
          <p:cNvPr id="3" name="页脚占位符 2">
            <a:extLst>
              <a:ext uri="{FF2B5EF4-FFF2-40B4-BE49-F238E27FC236}">
                <a16:creationId xmlns:a16="http://schemas.microsoft.com/office/drawing/2014/main" id="{9E6AAD7A-43B1-8E54-7EEA-1C98EC8FE060}"/>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76FF5C76-F0E8-CAFC-FAC8-E87D40206653}"/>
              </a:ext>
            </a:extLst>
          </p:cNvPr>
          <p:cNvSpPr>
            <a:spLocks noGrp="1"/>
          </p:cNvSpPr>
          <p:nvPr>
            <p:ph type="sldNum" sz="quarter" idx="12"/>
          </p:nvPr>
        </p:nvSpPr>
        <p:spPr/>
        <p:txBody>
          <a:body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30432870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EED2D24-FA41-ECA8-0067-F5C799DF353A}"/>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E5AB58A8-DAD4-6356-0E4A-2EAEE317FF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E8168964-9BBD-25D4-6A63-687F48E53A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2F92DCDD-5175-E9E0-D096-AE54DC36AFE3}"/>
              </a:ext>
            </a:extLst>
          </p:cNvPr>
          <p:cNvSpPr>
            <a:spLocks noGrp="1"/>
          </p:cNvSpPr>
          <p:nvPr>
            <p:ph type="dt" sz="half" idx="10"/>
          </p:nvPr>
        </p:nvSpPr>
        <p:spPr/>
        <p:txBody>
          <a:bodyPr/>
          <a:lstStyle/>
          <a:p>
            <a:fld id="{BBE9CBCE-5679-477B-9AF0-E4429EFB10DF}" type="datetimeFigureOut">
              <a:rPr lang="zh-CN" altLang="en-US" smtClean="0"/>
              <a:t>2024/11/13</a:t>
            </a:fld>
            <a:endParaRPr lang="zh-CN" altLang="en-US"/>
          </a:p>
        </p:txBody>
      </p:sp>
      <p:sp>
        <p:nvSpPr>
          <p:cNvPr id="6" name="页脚占位符 5">
            <a:extLst>
              <a:ext uri="{FF2B5EF4-FFF2-40B4-BE49-F238E27FC236}">
                <a16:creationId xmlns:a16="http://schemas.microsoft.com/office/drawing/2014/main" id="{AD5A5826-4659-759A-6C07-65AFBB2F3D7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2D364ED4-AB7B-391C-DFAE-E79143A67DF2}"/>
              </a:ext>
            </a:extLst>
          </p:cNvPr>
          <p:cNvSpPr>
            <a:spLocks noGrp="1"/>
          </p:cNvSpPr>
          <p:nvPr>
            <p:ph type="sldNum" sz="quarter" idx="12"/>
          </p:nvPr>
        </p:nvSpPr>
        <p:spPr/>
        <p:txBody>
          <a:body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3129990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AC2857-D055-114E-5FBF-C13023DDAB2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C1F596F-CB05-085A-3AE9-F08490A6F51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8169F30D-06D4-D395-7BB6-E6461DDFC6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6C675CF1-73E2-0356-057A-70633DF02472}"/>
              </a:ext>
            </a:extLst>
          </p:cNvPr>
          <p:cNvSpPr>
            <a:spLocks noGrp="1"/>
          </p:cNvSpPr>
          <p:nvPr>
            <p:ph type="dt" sz="half" idx="10"/>
          </p:nvPr>
        </p:nvSpPr>
        <p:spPr/>
        <p:txBody>
          <a:bodyPr/>
          <a:lstStyle/>
          <a:p>
            <a:fld id="{BBE9CBCE-5679-477B-9AF0-E4429EFB10DF}" type="datetimeFigureOut">
              <a:rPr lang="zh-CN" altLang="en-US" smtClean="0"/>
              <a:t>2024/11/13</a:t>
            </a:fld>
            <a:endParaRPr lang="zh-CN" altLang="en-US"/>
          </a:p>
        </p:txBody>
      </p:sp>
      <p:sp>
        <p:nvSpPr>
          <p:cNvPr id="6" name="页脚占位符 5">
            <a:extLst>
              <a:ext uri="{FF2B5EF4-FFF2-40B4-BE49-F238E27FC236}">
                <a16:creationId xmlns:a16="http://schemas.microsoft.com/office/drawing/2014/main" id="{7DCD9309-6298-42B5-8AC6-0B7B8DAA234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BA40A74-D0F2-1540-56F8-C694E4F29004}"/>
              </a:ext>
            </a:extLst>
          </p:cNvPr>
          <p:cNvSpPr>
            <a:spLocks noGrp="1"/>
          </p:cNvSpPr>
          <p:nvPr>
            <p:ph type="sldNum" sz="quarter" idx="12"/>
          </p:nvPr>
        </p:nvSpPr>
        <p:spPr/>
        <p:txBody>
          <a:body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31926628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ED910591-D9D3-7874-D4B2-51E2519238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83578B6D-CAEB-AA5E-E88B-11ECCF43191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7646490-1002-1DFF-5829-486C01AE67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BE9CBCE-5679-477B-9AF0-E4429EFB10DF}" type="datetimeFigureOut">
              <a:rPr lang="zh-CN" altLang="en-US" smtClean="0"/>
              <a:t>2024/11/13</a:t>
            </a:fld>
            <a:endParaRPr lang="zh-CN" altLang="en-US"/>
          </a:p>
        </p:txBody>
      </p:sp>
      <p:sp>
        <p:nvSpPr>
          <p:cNvPr id="5" name="页脚占位符 4">
            <a:extLst>
              <a:ext uri="{FF2B5EF4-FFF2-40B4-BE49-F238E27FC236}">
                <a16:creationId xmlns:a16="http://schemas.microsoft.com/office/drawing/2014/main" id="{B9906516-8AD7-064D-78B2-F7D9D76BAD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a:extLst>
              <a:ext uri="{FF2B5EF4-FFF2-40B4-BE49-F238E27FC236}">
                <a16:creationId xmlns:a16="http://schemas.microsoft.com/office/drawing/2014/main" id="{0DF26AEA-93C5-87F9-63AD-7C10BD2B873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0512106-E630-4EA7-B22E-DDE955CA1EEF}" type="slidenum">
              <a:rPr lang="zh-CN" altLang="en-US" smtClean="0"/>
              <a:t>‹#›</a:t>
            </a:fld>
            <a:endParaRPr lang="zh-CN" altLang="en-US"/>
          </a:p>
        </p:txBody>
      </p:sp>
    </p:spTree>
    <p:extLst>
      <p:ext uri="{BB962C8B-B14F-4D97-AF65-F5344CB8AC3E}">
        <p14:creationId xmlns:p14="http://schemas.microsoft.com/office/powerpoint/2010/main" val="667549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avi"/><Relationship Id="rId1" Type="http://schemas.microsoft.com/office/2007/relationships/media" Target="../media/media1.avi"/><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3.jp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avi"/><Relationship Id="rId1" Type="http://schemas.openxmlformats.org/officeDocument/2006/relationships/video" Target="NULL" TargetMode="External"/><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image" Target="../media/image9.jp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output_video">
            <a:hlinkClick r:id="" action="ppaction://media"/>
            <a:extLst>
              <a:ext uri="{FF2B5EF4-FFF2-40B4-BE49-F238E27FC236}">
                <a16:creationId xmlns:a16="http://schemas.microsoft.com/office/drawing/2014/main" id="{E8BD6927-DBB0-ECE9-B620-E7058F3895B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706662" y="1121771"/>
            <a:ext cx="8233975" cy="4614457"/>
          </a:xfrm>
          <a:prstGeom prst="rect">
            <a:avLst/>
          </a:prstGeom>
        </p:spPr>
      </p:pic>
      <p:sp>
        <p:nvSpPr>
          <p:cNvPr id="5" name="文本框 4">
            <a:extLst>
              <a:ext uri="{FF2B5EF4-FFF2-40B4-BE49-F238E27FC236}">
                <a16:creationId xmlns:a16="http://schemas.microsoft.com/office/drawing/2014/main" id="{B154E293-8713-596E-84AD-76F3EE038979}"/>
              </a:ext>
            </a:extLst>
          </p:cNvPr>
          <p:cNvSpPr txBox="1"/>
          <p:nvPr/>
        </p:nvSpPr>
        <p:spPr>
          <a:xfrm>
            <a:off x="408709" y="0"/>
            <a:ext cx="10612582" cy="881139"/>
          </a:xfrm>
          <a:prstGeom prst="rect">
            <a:avLst/>
          </a:prstGeom>
          <a:noFill/>
        </p:spPr>
        <p:txBody>
          <a:bodyPr wrap="square" rtlCol="0">
            <a:spAutoFit/>
          </a:bodyPr>
          <a:lstStyle/>
          <a:p>
            <a:pPr>
              <a:lnSpc>
                <a:spcPct val="150000"/>
              </a:lnSpc>
            </a:pPr>
            <a:r>
              <a:rPr lang="zh-CN" altLang="en-US" dirty="0"/>
              <a:t>在视频中，由于头部移动、摄像机抖动等，导致即使用户注视的是同一物体，注视点的像素坐标也会发生变化。那么我们应该如何尽可能得把同一场景的所有注视点都聚合在一起进而便于后续的分析呢？</a:t>
            </a:r>
          </a:p>
        </p:txBody>
      </p:sp>
      <p:sp>
        <p:nvSpPr>
          <p:cNvPr id="6" name="文本框 5">
            <a:extLst>
              <a:ext uri="{FF2B5EF4-FFF2-40B4-BE49-F238E27FC236}">
                <a16:creationId xmlns:a16="http://schemas.microsoft.com/office/drawing/2014/main" id="{ECAF65C8-F508-2800-B629-EBB83CC2C04F}"/>
              </a:ext>
            </a:extLst>
          </p:cNvPr>
          <p:cNvSpPr txBox="1"/>
          <p:nvPr/>
        </p:nvSpPr>
        <p:spPr>
          <a:xfrm>
            <a:off x="2459181" y="5736228"/>
            <a:ext cx="7273637" cy="954107"/>
          </a:xfrm>
          <a:prstGeom prst="rect">
            <a:avLst/>
          </a:prstGeom>
          <a:noFill/>
        </p:spPr>
        <p:txBody>
          <a:bodyPr wrap="square" rtlCol="0">
            <a:spAutoFit/>
          </a:bodyPr>
          <a:lstStyle/>
          <a:p>
            <a:r>
              <a:rPr lang="zh-CN" altLang="en-US" sz="2400" dirty="0">
                <a:solidFill>
                  <a:srgbClr val="FF0000"/>
                </a:solidFill>
                <a:highlight>
                  <a:srgbClr val="FFFF00"/>
                </a:highlight>
              </a:rPr>
              <a:t>解决方法：将</a:t>
            </a:r>
            <a:r>
              <a:rPr lang="zh-CN" altLang="en-US" sz="3200" dirty="0">
                <a:solidFill>
                  <a:srgbClr val="FF0000"/>
                </a:solidFill>
                <a:highlight>
                  <a:srgbClr val="FFFF00"/>
                </a:highlight>
              </a:rPr>
              <a:t>相同</a:t>
            </a:r>
            <a:r>
              <a:rPr lang="zh-CN" altLang="en-US" sz="2400" dirty="0">
                <a:solidFill>
                  <a:srgbClr val="FF0000"/>
                </a:solidFill>
                <a:highlight>
                  <a:srgbClr val="FFFF00"/>
                </a:highlight>
              </a:rPr>
              <a:t>场景下的注视点转换到统一的坐标系（基准图像）中，实现位置的校正和聚合。</a:t>
            </a:r>
          </a:p>
        </p:txBody>
      </p:sp>
    </p:spTree>
    <p:extLst>
      <p:ext uri="{BB962C8B-B14F-4D97-AF65-F5344CB8AC3E}">
        <p14:creationId xmlns:p14="http://schemas.microsoft.com/office/powerpoint/2010/main" val="1960291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341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35AA69-29F1-D172-ADE9-E0741170CB46}"/>
            </a:ext>
          </a:extLst>
        </p:cNvPr>
        <p:cNvGrpSpPr/>
        <p:nvPr/>
      </p:nvGrpSpPr>
      <p:grpSpPr>
        <a:xfrm>
          <a:off x="0" y="0"/>
          <a:ext cx="0" cy="0"/>
          <a:chOff x="0" y="0"/>
          <a:chExt cx="0" cy="0"/>
        </a:xfrm>
      </p:grpSpPr>
      <p:grpSp>
        <p:nvGrpSpPr>
          <p:cNvPr id="12" name="组合 11">
            <a:extLst>
              <a:ext uri="{FF2B5EF4-FFF2-40B4-BE49-F238E27FC236}">
                <a16:creationId xmlns:a16="http://schemas.microsoft.com/office/drawing/2014/main" id="{FC2CAB61-3297-C4D4-C64F-F716ECC275CA}"/>
              </a:ext>
            </a:extLst>
          </p:cNvPr>
          <p:cNvGrpSpPr/>
          <p:nvPr/>
        </p:nvGrpSpPr>
        <p:grpSpPr>
          <a:xfrm>
            <a:off x="0" y="695806"/>
            <a:ext cx="12192000" cy="4732715"/>
            <a:chOff x="0" y="16933"/>
            <a:chExt cx="12192000" cy="4732715"/>
          </a:xfrm>
        </p:grpSpPr>
        <p:pic>
          <p:nvPicPr>
            <p:cNvPr id="5" name="图片 4">
              <a:extLst>
                <a:ext uri="{FF2B5EF4-FFF2-40B4-BE49-F238E27FC236}">
                  <a16:creationId xmlns:a16="http://schemas.microsoft.com/office/drawing/2014/main" id="{571BA2CF-D6E2-5378-A4DA-6C73C5B196BD}"/>
                </a:ext>
              </a:extLst>
            </p:cNvPr>
            <p:cNvPicPr>
              <a:picLocks noChangeAspect="1"/>
            </p:cNvPicPr>
            <p:nvPr/>
          </p:nvPicPr>
          <p:blipFill>
            <a:blip r:embed="rId2"/>
            <a:stretch>
              <a:fillRect/>
            </a:stretch>
          </p:blipFill>
          <p:spPr>
            <a:xfrm>
              <a:off x="0" y="16933"/>
              <a:ext cx="12192000" cy="3412067"/>
            </a:xfrm>
            <a:prstGeom prst="rect">
              <a:avLst/>
            </a:prstGeom>
          </p:spPr>
        </p:pic>
        <p:sp>
          <p:nvSpPr>
            <p:cNvPr id="3" name="文本框 2">
              <a:extLst>
                <a:ext uri="{FF2B5EF4-FFF2-40B4-BE49-F238E27FC236}">
                  <a16:creationId xmlns:a16="http://schemas.microsoft.com/office/drawing/2014/main" id="{AAFB1DD6-CFF1-D027-26B3-F532979164F7}"/>
                </a:ext>
              </a:extLst>
            </p:cNvPr>
            <p:cNvSpPr txBox="1"/>
            <p:nvPr/>
          </p:nvSpPr>
          <p:spPr>
            <a:xfrm>
              <a:off x="3048000" y="3826318"/>
              <a:ext cx="6096000" cy="923330"/>
            </a:xfrm>
            <a:prstGeom prst="rect">
              <a:avLst/>
            </a:prstGeom>
            <a:noFill/>
          </p:spPr>
          <p:txBody>
            <a:bodyPr wrap="square">
              <a:spAutoFit/>
            </a:bodyPr>
            <a:lstStyle/>
            <a:p>
              <a:r>
                <a:rPr lang="en-US" altLang="zh-CN" dirty="0"/>
                <a:t>M= </a:t>
              </a:r>
              <a:r>
                <a:rPr lang="zh-CN" altLang="en-US" dirty="0"/>
                <a:t>[[ 1.08678981e+00  9.74761263e-03 -3.66017920e+01]</a:t>
              </a:r>
            </a:p>
            <a:p>
              <a:r>
                <a:rPr lang="zh-CN" altLang="en-US" dirty="0"/>
                <a:t>        [ 7.99149545e-02  9.88602606e-01 -9.69349271e+01]</a:t>
              </a:r>
            </a:p>
            <a:p>
              <a:r>
                <a:rPr lang="zh-CN" altLang="en-US" dirty="0"/>
                <a:t>        [ 4.95484618e-05  5.96180673e-06  1.00000000e+00]]</a:t>
              </a:r>
            </a:p>
          </p:txBody>
        </p:sp>
        <p:cxnSp>
          <p:nvCxnSpPr>
            <p:cNvPr id="6" name="直接箭头连接符 5">
              <a:extLst>
                <a:ext uri="{FF2B5EF4-FFF2-40B4-BE49-F238E27FC236}">
                  <a16:creationId xmlns:a16="http://schemas.microsoft.com/office/drawing/2014/main" id="{3C53E81A-2E6F-0D68-B0F2-BB51BB112DD3}"/>
                </a:ext>
              </a:extLst>
            </p:cNvPr>
            <p:cNvCxnSpPr/>
            <p:nvPr/>
          </p:nvCxnSpPr>
          <p:spPr>
            <a:xfrm flipV="1">
              <a:off x="6449291" y="2154382"/>
              <a:ext cx="3241964" cy="1565563"/>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cxnSp>
          <p:nvCxnSpPr>
            <p:cNvPr id="8" name="直接箭头连接符 7">
              <a:extLst>
                <a:ext uri="{FF2B5EF4-FFF2-40B4-BE49-F238E27FC236}">
                  <a16:creationId xmlns:a16="http://schemas.microsoft.com/office/drawing/2014/main" id="{8F8CF9B7-A406-B261-CE91-35A34430796B}"/>
                </a:ext>
              </a:extLst>
            </p:cNvPr>
            <p:cNvCxnSpPr>
              <a:cxnSpLocks/>
            </p:cNvCxnSpPr>
            <p:nvPr/>
          </p:nvCxnSpPr>
          <p:spPr>
            <a:xfrm flipH="1" flipV="1">
              <a:off x="3823855" y="1835727"/>
              <a:ext cx="2625436" cy="1884218"/>
            </a:xfrm>
            <a:prstGeom prst="straightConnector1">
              <a:avLst/>
            </a:prstGeom>
            <a:ln w="57150">
              <a:tailEnd type="triangle"/>
            </a:ln>
          </p:spPr>
          <p:style>
            <a:lnRef idx="2">
              <a:schemeClr val="accent1"/>
            </a:lnRef>
            <a:fillRef idx="0">
              <a:schemeClr val="accent1"/>
            </a:fillRef>
            <a:effectRef idx="1">
              <a:schemeClr val="accent1"/>
            </a:effectRef>
            <a:fontRef idx="minor">
              <a:schemeClr val="tx1"/>
            </a:fontRef>
          </p:style>
        </p:cxnSp>
      </p:grpSp>
    </p:spTree>
    <p:extLst>
      <p:ext uri="{BB962C8B-B14F-4D97-AF65-F5344CB8AC3E}">
        <p14:creationId xmlns:p14="http://schemas.microsoft.com/office/powerpoint/2010/main" val="41254423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a:extLst>
              <a:ext uri="{FF2B5EF4-FFF2-40B4-BE49-F238E27FC236}">
                <a16:creationId xmlns:a16="http://schemas.microsoft.com/office/drawing/2014/main" id="{FB0E96A8-8FD4-99EE-C7B9-A038ADC4B3C7}"/>
              </a:ext>
            </a:extLst>
          </p:cNvPr>
          <p:cNvSpPr txBox="1"/>
          <p:nvPr/>
        </p:nvSpPr>
        <p:spPr>
          <a:xfrm>
            <a:off x="96982" y="134908"/>
            <a:ext cx="11845636" cy="369332"/>
          </a:xfrm>
          <a:prstGeom prst="rect">
            <a:avLst/>
          </a:prstGeom>
          <a:noFill/>
        </p:spPr>
        <p:txBody>
          <a:bodyPr wrap="square">
            <a:spAutoFit/>
          </a:bodyPr>
          <a:lstStyle/>
          <a:p>
            <a:r>
              <a:rPr lang="zh-CN" altLang="en-US" dirty="0"/>
              <a:t>场景匹配与注视点坐标转换</a:t>
            </a:r>
          </a:p>
        </p:txBody>
      </p:sp>
      <p:pic>
        <p:nvPicPr>
          <p:cNvPr id="12" name="图片 11">
            <a:extLst>
              <a:ext uri="{FF2B5EF4-FFF2-40B4-BE49-F238E27FC236}">
                <a16:creationId xmlns:a16="http://schemas.microsoft.com/office/drawing/2014/main" id="{C296AF9B-68F8-97CD-9139-A522FA837D93}"/>
              </a:ext>
            </a:extLst>
          </p:cNvPr>
          <p:cNvPicPr>
            <a:picLocks noChangeAspect="1"/>
          </p:cNvPicPr>
          <p:nvPr/>
        </p:nvPicPr>
        <p:blipFill>
          <a:blip r:embed="rId2"/>
          <a:stretch>
            <a:fillRect/>
          </a:stretch>
        </p:blipFill>
        <p:spPr>
          <a:xfrm>
            <a:off x="6019800" y="0"/>
            <a:ext cx="5533316" cy="6858000"/>
          </a:xfrm>
          <a:prstGeom prst="rect">
            <a:avLst/>
          </a:prstGeom>
        </p:spPr>
      </p:pic>
      <p:pic>
        <p:nvPicPr>
          <p:cNvPr id="14" name="图片 13" descr="一些文字和图案&#10;&#10;描述已自动生成">
            <a:extLst>
              <a:ext uri="{FF2B5EF4-FFF2-40B4-BE49-F238E27FC236}">
                <a16:creationId xmlns:a16="http://schemas.microsoft.com/office/drawing/2014/main" id="{F80C02CC-A87D-61F5-72E4-A29C15912C83}"/>
              </a:ext>
            </a:extLst>
          </p:cNvPr>
          <p:cNvPicPr>
            <a:picLocks noChangeAspect="1"/>
          </p:cNvPicPr>
          <p:nvPr/>
        </p:nvPicPr>
        <p:blipFill>
          <a:blip r:embed="rId3">
            <a:extLst>
              <a:ext uri="{28A0092B-C50C-407E-A947-70E740481C1C}">
                <a14:useLocalDpi xmlns:a14="http://schemas.microsoft.com/office/drawing/2010/main" val="0"/>
              </a:ext>
            </a:extLst>
          </a:blip>
          <a:srcRect l="8498" t="3314" r="6010" b="12740"/>
          <a:stretch/>
        </p:blipFill>
        <p:spPr>
          <a:xfrm>
            <a:off x="1133855" y="580625"/>
            <a:ext cx="4579316" cy="5996539"/>
          </a:xfrm>
          <a:prstGeom prst="rect">
            <a:avLst/>
          </a:prstGeom>
        </p:spPr>
      </p:pic>
    </p:spTree>
    <p:extLst>
      <p:ext uri="{BB962C8B-B14F-4D97-AF65-F5344CB8AC3E}">
        <p14:creationId xmlns:p14="http://schemas.microsoft.com/office/powerpoint/2010/main" val="3199705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AA721974-DBE5-4515-EE47-6091070EAE61}"/>
              </a:ext>
            </a:extLst>
          </p:cNvPr>
          <p:cNvSpPr txBox="1"/>
          <p:nvPr/>
        </p:nvSpPr>
        <p:spPr>
          <a:xfrm>
            <a:off x="831272" y="2133599"/>
            <a:ext cx="10958945" cy="1698029"/>
          </a:xfrm>
          <a:prstGeom prst="rect">
            <a:avLst/>
          </a:prstGeom>
          <a:noFill/>
        </p:spPr>
        <p:txBody>
          <a:bodyPr wrap="square" rtlCol="0">
            <a:spAutoFit/>
          </a:bodyPr>
          <a:lstStyle/>
          <a:p>
            <a:pPr>
              <a:lnSpc>
                <a:spcPct val="150000"/>
              </a:lnSpc>
            </a:pPr>
            <a:r>
              <a:rPr lang="zh-CN" altLang="en-US" sz="2400" dirty="0"/>
              <a:t>这样一来，就解决了将注视点（</a:t>
            </a:r>
            <a:r>
              <a:rPr lang="en-US" altLang="zh-CN" sz="2400" dirty="0"/>
              <a:t>fixations</a:t>
            </a:r>
            <a:r>
              <a:rPr lang="zh-CN" altLang="en-US" sz="2400" dirty="0"/>
              <a:t>）在相同场景下聚合的问题，同时处理了由于头部移动或摄像机抖动导致的图像变化。而不用目标检测来检测基准点，增加了程序的广泛适用性。</a:t>
            </a:r>
          </a:p>
        </p:txBody>
      </p:sp>
    </p:spTree>
    <p:extLst>
      <p:ext uri="{BB962C8B-B14F-4D97-AF65-F5344CB8AC3E}">
        <p14:creationId xmlns:p14="http://schemas.microsoft.com/office/powerpoint/2010/main" val="350470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4B86B55-FE16-42AC-5F07-C3924766B6FB}"/>
              </a:ext>
            </a:extLst>
          </p:cNvPr>
          <p:cNvSpPr txBox="1"/>
          <p:nvPr/>
        </p:nvSpPr>
        <p:spPr>
          <a:xfrm>
            <a:off x="173182" y="103909"/>
            <a:ext cx="3408218" cy="369332"/>
          </a:xfrm>
          <a:prstGeom prst="rect">
            <a:avLst/>
          </a:prstGeom>
          <a:noFill/>
        </p:spPr>
        <p:txBody>
          <a:bodyPr wrap="square" rtlCol="0">
            <a:spAutoFit/>
          </a:bodyPr>
          <a:lstStyle/>
          <a:p>
            <a:r>
              <a:rPr lang="zh-CN" altLang="en-US" dirty="0"/>
              <a:t>先看看处理效果：</a:t>
            </a:r>
          </a:p>
        </p:txBody>
      </p:sp>
      <p:pic>
        <p:nvPicPr>
          <p:cNvPr id="5" name="fixation 3.mp4">
            <a:hlinkClick r:id="" action="ppaction://media"/>
            <a:extLst>
              <a:ext uri="{FF2B5EF4-FFF2-40B4-BE49-F238E27FC236}">
                <a16:creationId xmlns:a16="http://schemas.microsoft.com/office/drawing/2014/main" id="{CBC9FD56-0A15-9F66-80E8-4E87CE3B9609}"/>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951018" y="369859"/>
            <a:ext cx="5458691" cy="3059141"/>
          </a:xfrm>
          <a:prstGeom prst="rect">
            <a:avLst/>
          </a:prstGeom>
        </p:spPr>
      </p:pic>
      <p:pic>
        <p:nvPicPr>
          <p:cNvPr id="7" name="图片 6">
            <a:extLst>
              <a:ext uri="{FF2B5EF4-FFF2-40B4-BE49-F238E27FC236}">
                <a16:creationId xmlns:a16="http://schemas.microsoft.com/office/drawing/2014/main" id="{50175FB9-A101-2978-70EB-90109C23BE9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951017" y="3560992"/>
            <a:ext cx="5458691" cy="3059141"/>
          </a:xfrm>
          <a:prstGeom prst="rect">
            <a:avLst/>
          </a:prstGeom>
        </p:spPr>
      </p:pic>
    </p:spTree>
    <p:extLst>
      <p:ext uri="{BB962C8B-B14F-4D97-AF65-F5344CB8AC3E}">
        <p14:creationId xmlns:p14="http://schemas.microsoft.com/office/powerpoint/2010/main" val="4256050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086E3151-9E6C-753D-3BE9-87F2805BA197}"/>
              </a:ext>
            </a:extLst>
          </p:cNvPr>
          <p:cNvSpPr txBox="1"/>
          <p:nvPr/>
        </p:nvSpPr>
        <p:spPr>
          <a:xfrm>
            <a:off x="360217" y="554181"/>
            <a:ext cx="6026727" cy="5493812"/>
          </a:xfrm>
          <a:prstGeom prst="rect">
            <a:avLst/>
          </a:prstGeom>
          <a:noFill/>
        </p:spPr>
        <p:txBody>
          <a:bodyPr wrap="square" rtlCol="0">
            <a:spAutoFit/>
          </a:bodyPr>
          <a:lstStyle/>
          <a:p>
            <a:r>
              <a:rPr lang="zh-CN" altLang="en-US" dirty="0"/>
              <a:t>首先需要明确我们最后要得到什么？</a:t>
            </a:r>
            <a:endParaRPr lang="en-US" altLang="zh-CN" dirty="0"/>
          </a:p>
          <a:p>
            <a:endParaRPr lang="en-US" altLang="zh-CN" dirty="0"/>
          </a:p>
          <a:p>
            <a:r>
              <a:rPr lang="zh-CN" altLang="en-US" dirty="0"/>
              <a:t>是每一个</a:t>
            </a:r>
            <a:r>
              <a:rPr lang="en-US" altLang="zh-CN" dirty="0"/>
              <a:t>fixation</a:t>
            </a:r>
            <a:r>
              <a:rPr lang="zh-CN" altLang="en-US" dirty="0"/>
              <a:t>在场景中的位置，因为我们最终并不关心每一帧</a:t>
            </a:r>
            <a:r>
              <a:rPr lang="en-US" altLang="zh-CN" dirty="0"/>
              <a:t>gaze</a:t>
            </a:r>
            <a:r>
              <a:rPr lang="zh-CN" altLang="en-US" dirty="0"/>
              <a:t>的位置，而是</a:t>
            </a:r>
            <a:r>
              <a:rPr lang="zh-CN" altLang="en-US" sz="2400" dirty="0">
                <a:solidFill>
                  <a:srgbClr val="FF0000"/>
                </a:solidFill>
                <a:highlight>
                  <a:srgbClr val="FFFF00"/>
                </a:highlight>
              </a:rPr>
              <a:t>每一个</a:t>
            </a:r>
            <a:r>
              <a:rPr lang="en-US" altLang="zh-CN" sz="2400" dirty="0">
                <a:solidFill>
                  <a:srgbClr val="FF0000"/>
                </a:solidFill>
                <a:highlight>
                  <a:srgbClr val="FFFF00"/>
                </a:highlight>
              </a:rPr>
              <a:t>fixation</a:t>
            </a:r>
            <a:r>
              <a:rPr lang="zh-CN" altLang="en-US" sz="2400" dirty="0">
                <a:solidFill>
                  <a:srgbClr val="FF0000"/>
                </a:solidFill>
                <a:highlight>
                  <a:srgbClr val="FFFF00"/>
                </a:highlight>
              </a:rPr>
              <a:t>的位置</a:t>
            </a:r>
            <a:r>
              <a:rPr lang="zh-CN" altLang="en-US" dirty="0"/>
              <a:t>。</a:t>
            </a:r>
            <a:endParaRPr lang="en-US" altLang="zh-CN" dirty="0"/>
          </a:p>
          <a:p>
            <a:endParaRPr lang="en-US" altLang="zh-CN" dirty="0"/>
          </a:p>
          <a:p>
            <a:pPr>
              <a:lnSpc>
                <a:spcPct val="150000"/>
              </a:lnSpc>
            </a:pPr>
            <a:r>
              <a:rPr lang="zh-CN" altLang="en-US" dirty="0"/>
              <a:t>我们先拿到每一帧</a:t>
            </a:r>
            <a:r>
              <a:rPr lang="en-US" altLang="zh-CN" dirty="0"/>
              <a:t>gaze</a:t>
            </a:r>
            <a:r>
              <a:rPr lang="zh-CN" altLang="en-US" dirty="0"/>
              <a:t>的保存列表，这个是在</a:t>
            </a:r>
            <a:r>
              <a:rPr lang="zh-CN" altLang="en-US" dirty="0">
                <a:solidFill>
                  <a:srgbClr val="FF0000"/>
                </a:solidFill>
              </a:rPr>
              <a:t>采集</a:t>
            </a:r>
            <a:r>
              <a:rPr lang="zh-CN" altLang="en-US" dirty="0"/>
              <a:t>的时候保存下来了，</a:t>
            </a:r>
            <a:r>
              <a:rPr lang="zh-CN" altLang="en-US" dirty="0">
                <a:solidFill>
                  <a:srgbClr val="FF0000"/>
                </a:solidFill>
                <a:highlight>
                  <a:srgbClr val="FFFF00"/>
                </a:highlight>
              </a:rPr>
              <a:t>每一帧视频对应一个时间戳并且对应当前时间戳的</a:t>
            </a:r>
            <a:r>
              <a:rPr lang="en-US" altLang="zh-CN" dirty="0">
                <a:solidFill>
                  <a:srgbClr val="FF0000"/>
                </a:solidFill>
                <a:highlight>
                  <a:srgbClr val="FFFF00"/>
                </a:highlight>
              </a:rPr>
              <a:t>gaze</a:t>
            </a:r>
            <a:r>
              <a:rPr lang="zh-CN" altLang="en-US" dirty="0">
                <a:solidFill>
                  <a:srgbClr val="FF0000"/>
                </a:solidFill>
                <a:highlight>
                  <a:srgbClr val="FFFF00"/>
                </a:highlight>
              </a:rPr>
              <a:t>的位置。</a:t>
            </a:r>
            <a:endParaRPr lang="en-US" altLang="zh-CN" dirty="0">
              <a:solidFill>
                <a:srgbClr val="FF0000"/>
              </a:solidFill>
              <a:highlight>
                <a:srgbClr val="FFFF00"/>
              </a:highlight>
            </a:endParaRPr>
          </a:p>
          <a:p>
            <a:endParaRPr lang="en-US" altLang="zh-CN" dirty="0"/>
          </a:p>
          <a:p>
            <a:r>
              <a:rPr lang="zh-CN" altLang="en-US" dirty="0"/>
              <a:t>首先，我们遍历所有的</a:t>
            </a:r>
            <a:r>
              <a:rPr lang="en-US" altLang="zh-CN" dirty="0"/>
              <a:t>gaze</a:t>
            </a:r>
            <a:r>
              <a:rPr lang="zh-CN" altLang="en-US" dirty="0"/>
              <a:t>注视点，运用时间与空间聚类，计算得到一个</a:t>
            </a:r>
            <a:r>
              <a:rPr lang="en-US" altLang="zh-CN" dirty="0"/>
              <a:t>fixation</a:t>
            </a:r>
            <a:r>
              <a:rPr lang="zh-CN" altLang="en-US" dirty="0"/>
              <a:t>的注视表。</a:t>
            </a:r>
            <a:endParaRPr lang="en-US" altLang="zh-CN" dirty="0"/>
          </a:p>
          <a:p>
            <a:endParaRPr lang="en-US" altLang="zh-CN" dirty="0"/>
          </a:p>
          <a:p>
            <a:r>
              <a:rPr lang="zh-CN" altLang="en-US" dirty="0"/>
              <a:t>其中，值得注意的是，</a:t>
            </a:r>
            <a:r>
              <a:rPr lang="zh-CN" altLang="en-US" sz="2400" dirty="0">
                <a:solidFill>
                  <a:srgbClr val="FF0000"/>
                </a:solidFill>
                <a:highlight>
                  <a:srgbClr val="FFFF00"/>
                </a:highlight>
              </a:rPr>
              <a:t>这里计算出来的</a:t>
            </a:r>
            <a:r>
              <a:rPr lang="en-US" altLang="zh-CN" sz="2400" dirty="0">
                <a:solidFill>
                  <a:srgbClr val="FF0000"/>
                </a:solidFill>
                <a:highlight>
                  <a:srgbClr val="FFFF00"/>
                </a:highlight>
              </a:rPr>
              <a:t>fixation</a:t>
            </a:r>
            <a:r>
              <a:rPr lang="zh-CN" altLang="en-US" sz="2400" dirty="0">
                <a:solidFill>
                  <a:srgbClr val="FF0000"/>
                </a:solidFill>
                <a:highlight>
                  <a:srgbClr val="FFFF00"/>
                </a:highlight>
              </a:rPr>
              <a:t>是相对于同一场景的</a:t>
            </a:r>
            <a:r>
              <a:rPr lang="zh-CN" altLang="en-US" dirty="0"/>
              <a:t>，因为如果头动，场景变化大的话，就算注视同一个物体，其像素坐标也变了，这时候这两个</a:t>
            </a:r>
            <a:r>
              <a:rPr lang="en-US" altLang="zh-CN" dirty="0"/>
              <a:t>gaze</a:t>
            </a:r>
            <a:r>
              <a:rPr lang="zh-CN" altLang="en-US" dirty="0"/>
              <a:t>就不可以聚在一起，因为没有共同的参考系了（在</a:t>
            </a:r>
            <a:r>
              <a:rPr lang="en-US" altLang="zh-CN" dirty="0"/>
              <a:t>2d</a:t>
            </a:r>
            <a:r>
              <a:rPr lang="zh-CN" altLang="en-US" dirty="0"/>
              <a:t>场景下）。</a:t>
            </a:r>
          </a:p>
        </p:txBody>
      </p:sp>
      <p:pic>
        <p:nvPicPr>
          <p:cNvPr id="6" name="图片 5">
            <a:extLst>
              <a:ext uri="{FF2B5EF4-FFF2-40B4-BE49-F238E27FC236}">
                <a16:creationId xmlns:a16="http://schemas.microsoft.com/office/drawing/2014/main" id="{9C138D50-2E10-93ED-D10F-652B30D5347C}"/>
              </a:ext>
            </a:extLst>
          </p:cNvPr>
          <p:cNvPicPr>
            <a:picLocks noChangeAspect="1"/>
          </p:cNvPicPr>
          <p:nvPr/>
        </p:nvPicPr>
        <p:blipFill>
          <a:blip r:embed="rId2"/>
          <a:stretch>
            <a:fillRect/>
          </a:stretch>
        </p:blipFill>
        <p:spPr>
          <a:xfrm>
            <a:off x="6622760" y="110963"/>
            <a:ext cx="5103505" cy="6560036"/>
          </a:xfrm>
          <a:prstGeom prst="rect">
            <a:avLst/>
          </a:prstGeom>
        </p:spPr>
      </p:pic>
    </p:spTree>
    <p:extLst>
      <p:ext uri="{BB962C8B-B14F-4D97-AF65-F5344CB8AC3E}">
        <p14:creationId xmlns:p14="http://schemas.microsoft.com/office/powerpoint/2010/main" val="11227975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3643D4-19D3-5A2C-F135-59AD3581602F}"/>
            </a:ext>
          </a:extLst>
        </p:cNvPr>
        <p:cNvGrpSpPr/>
        <p:nvPr/>
      </p:nvGrpSpPr>
      <p:grpSpPr>
        <a:xfrm>
          <a:off x="0" y="0"/>
          <a:ext cx="0" cy="0"/>
          <a:chOff x="0" y="0"/>
          <a:chExt cx="0" cy="0"/>
        </a:xfrm>
      </p:grpSpPr>
      <p:pic>
        <p:nvPicPr>
          <p:cNvPr id="3" name="图片 2">
            <a:extLst>
              <a:ext uri="{FF2B5EF4-FFF2-40B4-BE49-F238E27FC236}">
                <a16:creationId xmlns:a16="http://schemas.microsoft.com/office/drawing/2014/main" id="{0D05B4A0-A698-91BD-4CA0-E931F036F031}"/>
              </a:ext>
            </a:extLst>
          </p:cNvPr>
          <p:cNvPicPr>
            <a:picLocks noChangeAspect="1"/>
          </p:cNvPicPr>
          <p:nvPr/>
        </p:nvPicPr>
        <p:blipFill>
          <a:blip r:embed="rId2"/>
          <a:stretch>
            <a:fillRect/>
          </a:stretch>
        </p:blipFill>
        <p:spPr>
          <a:xfrm>
            <a:off x="1357744" y="4084925"/>
            <a:ext cx="9005455" cy="2166085"/>
          </a:xfrm>
          <a:prstGeom prst="rect">
            <a:avLst/>
          </a:prstGeom>
        </p:spPr>
      </p:pic>
      <p:sp>
        <p:nvSpPr>
          <p:cNvPr id="5" name="文本框 4">
            <a:extLst>
              <a:ext uri="{FF2B5EF4-FFF2-40B4-BE49-F238E27FC236}">
                <a16:creationId xmlns:a16="http://schemas.microsoft.com/office/drawing/2014/main" id="{528D78C1-E722-09B5-EEC4-CFE03AE139CA}"/>
              </a:ext>
            </a:extLst>
          </p:cNvPr>
          <p:cNvSpPr txBox="1"/>
          <p:nvPr/>
        </p:nvSpPr>
        <p:spPr>
          <a:xfrm>
            <a:off x="1343891" y="270162"/>
            <a:ext cx="9504218" cy="3360022"/>
          </a:xfrm>
          <a:prstGeom prst="rect">
            <a:avLst/>
          </a:prstGeom>
          <a:noFill/>
        </p:spPr>
        <p:txBody>
          <a:bodyPr wrap="square" rtlCol="0">
            <a:spAutoFit/>
          </a:bodyPr>
          <a:lstStyle/>
          <a:p>
            <a:pPr>
              <a:lnSpc>
                <a:spcPct val="150000"/>
              </a:lnSpc>
            </a:pPr>
            <a:r>
              <a:rPr lang="zh-CN" altLang="en-US" sz="2400" dirty="0"/>
              <a:t>这里面，我们计算得出一个时间段的所有</a:t>
            </a:r>
            <a:r>
              <a:rPr lang="en-US" altLang="zh-CN" sz="2400" dirty="0"/>
              <a:t>fixations</a:t>
            </a:r>
            <a:r>
              <a:rPr lang="zh-CN" altLang="en-US" sz="2400" dirty="0"/>
              <a:t>，</a:t>
            </a:r>
            <a:endParaRPr lang="en-US" altLang="zh-CN" sz="2400" dirty="0"/>
          </a:p>
          <a:p>
            <a:pPr>
              <a:lnSpc>
                <a:spcPct val="150000"/>
              </a:lnSpc>
            </a:pPr>
            <a:r>
              <a:rPr lang="zh-CN" altLang="en-US" sz="2400" dirty="0"/>
              <a:t>其中，每一个</a:t>
            </a:r>
            <a:r>
              <a:rPr lang="en-US" altLang="zh-CN" sz="2400" dirty="0"/>
              <a:t>fixation</a:t>
            </a:r>
            <a:r>
              <a:rPr lang="zh-CN" altLang="en-US" sz="2400" dirty="0"/>
              <a:t>里面包含了这几个信息：</a:t>
            </a:r>
            <a:endParaRPr lang="en-US" altLang="zh-CN" sz="2400" dirty="0"/>
          </a:p>
          <a:p>
            <a:pPr>
              <a:lnSpc>
                <a:spcPct val="150000"/>
              </a:lnSpc>
            </a:pPr>
            <a:endParaRPr lang="en-US" altLang="zh-CN" sz="2400" dirty="0"/>
          </a:p>
          <a:p>
            <a:pPr>
              <a:lnSpc>
                <a:spcPct val="150000"/>
              </a:lnSpc>
            </a:pPr>
            <a:r>
              <a:rPr lang="en-US" altLang="zh-CN" sz="2400" dirty="0"/>
              <a:t>  2d</a:t>
            </a:r>
            <a:r>
              <a:rPr lang="zh-CN" altLang="en-US" sz="2400" dirty="0"/>
              <a:t>像素坐标：</a:t>
            </a:r>
            <a:r>
              <a:rPr lang="en-US" altLang="zh-CN" sz="2400" dirty="0"/>
              <a:t>X &amp; Y</a:t>
            </a:r>
          </a:p>
          <a:p>
            <a:pPr>
              <a:lnSpc>
                <a:spcPct val="150000"/>
              </a:lnSpc>
            </a:pPr>
            <a:r>
              <a:rPr lang="zh-CN" altLang="en-US" sz="2400" dirty="0"/>
              <a:t>  这个</a:t>
            </a:r>
            <a:r>
              <a:rPr lang="en-US" altLang="zh-CN" sz="2400" dirty="0"/>
              <a:t>Fixation</a:t>
            </a:r>
            <a:r>
              <a:rPr lang="zh-CN" altLang="en-US" sz="2400" dirty="0"/>
              <a:t>在视频中开始的时间：以视频索引来保存</a:t>
            </a:r>
            <a:endParaRPr lang="en-US" altLang="zh-CN" sz="2400" dirty="0"/>
          </a:p>
          <a:p>
            <a:pPr>
              <a:lnSpc>
                <a:spcPct val="150000"/>
              </a:lnSpc>
            </a:pPr>
            <a:r>
              <a:rPr lang="en-US" altLang="zh-CN" sz="2400" dirty="0"/>
              <a:t>  Duration</a:t>
            </a:r>
            <a:r>
              <a:rPr lang="zh-CN" altLang="en-US" sz="2400" dirty="0"/>
              <a:t>：此</a:t>
            </a:r>
            <a:r>
              <a:rPr lang="en-US" altLang="zh-CN" sz="2400" dirty="0"/>
              <a:t>fixation</a:t>
            </a:r>
            <a:r>
              <a:rPr lang="zh-CN" altLang="en-US" sz="2400" dirty="0"/>
              <a:t>持续的时间，这里面需要大于</a:t>
            </a:r>
            <a:r>
              <a:rPr lang="en-US" altLang="zh-CN" sz="2400" dirty="0"/>
              <a:t>100ms</a:t>
            </a:r>
            <a:r>
              <a:rPr lang="zh-CN" altLang="en-US" sz="2400" dirty="0"/>
              <a:t>的才算。 </a:t>
            </a:r>
          </a:p>
        </p:txBody>
      </p:sp>
      <p:sp>
        <p:nvSpPr>
          <p:cNvPr id="7" name="左大括号 6">
            <a:extLst>
              <a:ext uri="{FF2B5EF4-FFF2-40B4-BE49-F238E27FC236}">
                <a16:creationId xmlns:a16="http://schemas.microsoft.com/office/drawing/2014/main" id="{D26A5F86-BBBE-EED0-6E39-1AAB649C6181}"/>
              </a:ext>
            </a:extLst>
          </p:cNvPr>
          <p:cNvSpPr/>
          <p:nvPr/>
        </p:nvSpPr>
        <p:spPr>
          <a:xfrm>
            <a:off x="1167245" y="2005885"/>
            <a:ext cx="353291" cy="1624299"/>
          </a:xfrm>
          <a:prstGeom prst="leftBrace">
            <a:avLst>
              <a:gd name="adj1" fmla="val 8333"/>
              <a:gd name="adj2" fmla="val 52132"/>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zh-CN" altLang="en-US"/>
          </a:p>
        </p:txBody>
      </p:sp>
    </p:spTree>
    <p:extLst>
      <p:ext uri="{BB962C8B-B14F-4D97-AF65-F5344CB8AC3E}">
        <p14:creationId xmlns:p14="http://schemas.microsoft.com/office/powerpoint/2010/main" val="33147218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4020BE4-01FD-B4F1-17FD-2D7A667B3A38}"/>
              </a:ext>
            </a:extLst>
          </p:cNvPr>
          <p:cNvSpPr txBox="1"/>
          <p:nvPr/>
        </p:nvSpPr>
        <p:spPr>
          <a:xfrm>
            <a:off x="297872" y="367146"/>
            <a:ext cx="11596255" cy="4339650"/>
          </a:xfrm>
          <a:prstGeom prst="rect">
            <a:avLst/>
          </a:prstGeom>
          <a:noFill/>
        </p:spPr>
        <p:txBody>
          <a:bodyPr wrap="square" rtlCol="0">
            <a:spAutoFit/>
          </a:bodyPr>
          <a:lstStyle/>
          <a:p>
            <a:r>
              <a:rPr lang="zh-CN" altLang="en-US" sz="2000" dirty="0"/>
              <a:t>现在有了这么每一个</a:t>
            </a:r>
            <a:r>
              <a:rPr lang="en-US" altLang="zh-CN" sz="2000" dirty="0"/>
              <a:t>fixation</a:t>
            </a:r>
            <a:r>
              <a:rPr lang="zh-CN" altLang="en-US" sz="2000" dirty="0"/>
              <a:t>的信息，</a:t>
            </a:r>
            <a:endParaRPr lang="en-US" altLang="zh-CN" sz="2000" dirty="0"/>
          </a:p>
          <a:p>
            <a:endParaRPr lang="en-US" altLang="zh-CN" sz="2000" dirty="0"/>
          </a:p>
          <a:p>
            <a:r>
              <a:rPr lang="zh-CN" altLang="en-US" sz="2000" dirty="0"/>
              <a:t>首先，我们需要确定每一个</a:t>
            </a:r>
            <a:r>
              <a:rPr lang="en-US" altLang="zh-CN" sz="2000" dirty="0"/>
              <a:t>fixation</a:t>
            </a:r>
            <a:r>
              <a:rPr lang="zh-CN" altLang="en-US" sz="2000" dirty="0"/>
              <a:t>开始时的场景，可以根据时间戳进行匹配：</a:t>
            </a:r>
            <a:endParaRPr lang="en-US" altLang="zh-CN" sz="2000" dirty="0"/>
          </a:p>
          <a:p>
            <a:endParaRPr lang="en-US" altLang="zh-CN" sz="2000" dirty="0"/>
          </a:p>
          <a:p>
            <a:r>
              <a:rPr lang="zh-CN" altLang="en-US" sz="2000" dirty="0"/>
              <a:t>这样一来每一个</a:t>
            </a:r>
            <a:r>
              <a:rPr lang="en-US" altLang="zh-CN" sz="2000" dirty="0"/>
              <a:t>fixation</a:t>
            </a:r>
            <a:r>
              <a:rPr lang="zh-CN" altLang="en-US" sz="2000" dirty="0"/>
              <a:t>都有一个专属的场景，意味着我知道了每一个</a:t>
            </a:r>
            <a:r>
              <a:rPr lang="en-US" altLang="zh-CN" sz="2000" dirty="0"/>
              <a:t>fixation</a:t>
            </a:r>
            <a:r>
              <a:rPr lang="zh-CN" altLang="en-US" sz="2000" dirty="0"/>
              <a:t>背后，用户在看的场景。</a:t>
            </a:r>
            <a:endParaRPr lang="en-US" altLang="zh-CN" sz="2000" dirty="0"/>
          </a:p>
          <a:p>
            <a:endParaRPr lang="en-US" altLang="zh-CN" sz="2000" dirty="0"/>
          </a:p>
          <a:p>
            <a:r>
              <a:rPr lang="zh-CN" altLang="en-US" sz="2000" dirty="0"/>
              <a:t>但是，我们需要个每一个</a:t>
            </a:r>
            <a:r>
              <a:rPr lang="en-US" altLang="zh-CN" sz="2000" dirty="0"/>
              <a:t>fixation</a:t>
            </a:r>
            <a:r>
              <a:rPr lang="zh-CN" altLang="en-US" sz="2000" dirty="0"/>
              <a:t>匹配一张清晰的图片，不可以是很模糊的。</a:t>
            </a:r>
            <a:endParaRPr lang="en-US" altLang="zh-CN" sz="2000" dirty="0"/>
          </a:p>
          <a:p>
            <a:endParaRPr lang="en-US" altLang="zh-CN" sz="2000" dirty="0"/>
          </a:p>
          <a:p>
            <a:r>
              <a:rPr lang="zh-CN" altLang="en-US" sz="2000" dirty="0"/>
              <a:t>我用的方法：</a:t>
            </a:r>
            <a:endParaRPr lang="en-US" altLang="zh-CN" sz="2000" dirty="0"/>
          </a:p>
          <a:p>
            <a:endParaRPr lang="en-US" altLang="zh-CN" sz="2000" dirty="0"/>
          </a:p>
          <a:p>
            <a:r>
              <a:rPr lang="zh-CN" altLang="en-US" sz="2000" dirty="0"/>
              <a:t>使用 </a:t>
            </a:r>
            <a:r>
              <a:rPr lang="en-US" altLang="zh-CN" sz="3600" dirty="0">
                <a:solidFill>
                  <a:srgbClr val="FF0000"/>
                </a:solidFill>
                <a:highlight>
                  <a:srgbClr val="FFFF00"/>
                </a:highlight>
              </a:rPr>
              <a:t>Laplacian</a:t>
            </a:r>
            <a:r>
              <a:rPr lang="zh-CN" altLang="en-US" sz="3600" dirty="0">
                <a:solidFill>
                  <a:srgbClr val="FF0000"/>
                </a:solidFill>
                <a:highlight>
                  <a:srgbClr val="FFFF00"/>
                </a:highlight>
              </a:rPr>
              <a:t>（拉普拉斯方差）</a:t>
            </a:r>
            <a:r>
              <a:rPr lang="en-US" altLang="zh-CN" sz="3600" dirty="0">
                <a:solidFill>
                  <a:srgbClr val="FF0000"/>
                </a:solidFill>
                <a:highlight>
                  <a:srgbClr val="FFFF00"/>
                </a:highlight>
              </a:rPr>
              <a:t> </a:t>
            </a:r>
            <a:r>
              <a:rPr lang="zh-CN" altLang="en-US" sz="2000" dirty="0"/>
              <a:t>和 </a:t>
            </a:r>
            <a:r>
              <a:rPr lang="en-US" altLang="zh-CN" sz="3600" dirty="0">
                <a:solidFill>
                  <a:srgbClr val="FF0000"/>
                </a:solidFill>
                <a:highlight>
                  <a:srgbClr val="FFFF00"/>
                </a:highlight>
              </a:rPr>
              <a:t>Gradient </a:t>
            </a:r>
            <a:r>
              <a:rPr lang="zh-CN" altLang="en-US" sz="3600" dirty="0">
                <a:solidFill>
                  <a:srgbClr val="FF0000"/>
                </a:solidFill>
                <a:highlight>
                  <a:srgbClr val="FFFF00"/>
                </a:highlight>
              </a:rPr>
              <a:t>（梯度幅度）</a:t>
            </a:r>
            <a:r>
              <a:rPr lang="en-US" altLang="zh-CN" sz="3600" dirty="0">
                <a:solidFill>
                  <a:srgbClr val="FF0000"/>
                </a:solidFill>
                <a:highlight>
                  <a:srgbClr val="FFFF00"/>
                </a:highlight>
              </a:rPr>
              <a:t> </a:t>
            </a:r>
            <a:r>
              <a:rPr lang="zh-CN" altLang="en-US" sz="2000" dirty="0"/>
              <a:t>，判断帧是否清晰。 如果帧模糊，尝试在附近帧寻找清晰的帧，最多偏移</a:t>
            </a:r>
            <a:r>
              <a:rPr lang="en-US" altLang="zh-CN" sz="2000" dirty="0"/>
              <a:t>3</a:t>
            </a:r>
            <a:r>
              <a:rPr lang="zh-CN" altLang="en-US" sz="2000" dirty="0"/>
              <a:t>帧。 </a:t>
            </a:r>
          </a:p>
          <a:p>
            <a:endParaRPr lang="zh-CN" altLang="en-US" sz="2000" dirty="0"/>
          </a:p>
        </p:txBody>
      </p:sp>
      <p:sp>
        <p:nvSpPr>
          <p:cNvPr id="10" name="文本框 9">
            <a:extLst>
              <a:ext uri="{FF2B5EF4-FFF2-40B4-BE49-F238E27FC236}">
                <a16:creationId xmlns:a16="http://schemas.microsoft.com/office/drawing/2014/main" id="{C43B39BB-D7C2-E2D4-E488-AECE7C67270D}"/>
              </a:ext>
            </a:extLst>
          </p:cNvPr>
          <p:cNvSpPr txBox="1"/>
          <p:nvPr/>
        </p:nvSpPr>
        <p:spPr>
          <a:xfrm>
            <a:off x="381000" y="5479473"/>
            <a:ext cx="8610600" cy="1077218"/>
          </a:xfrm>
          <a:prstGeom prst="rect">
            <a:avLst/>
          </a:prstGeom>
          <a:noFill/>
        </p:spPr>
        <p:txBody>
          <a:bodyPr wrap="square" rtlCol="0">
            <a:spAutoFit/>
          </a:bodyPr>
          <a:lstStyle/>
          <a:p>
            <a:r>
              <a:rPr lang="zh-CN" altLang="en-US" sz="3200" dirty="0">
                <a:highlight>
                  <a:srgbClr val="FFFF00"/>
                </a:highlight>
              </a:rPr>
              <a:t>经过这一步之后，每一个</a:t>
            </a:r>
            <a:r>
              <a:rPr lang="en-US" altLang="zh-CN" sz="3200" dirty="0">
                <a:highlight>
                  <a:srgbClr val="FFFF00"/>
                </a:highlight>
              </a:rPr>
              <a:t>fixation</a:t>
            </a:r>
            <a:r>
              <a:rPr lang="zh-CN" altLang="en-US" sz="3200" dirty="0">
                <a:highlight>
                  <a:srgbClr val="FFFF00"/>
                </a:highlight>
              </a:rPr>
              <a:t>都有一帧对应的清晰的图片了，便于后续的处理。</a:t>
            </a:r>
          </a:p>
        </p:txBody>
      </p:sp>
    </p:spTree>
    <p:extLst>
      <p:ext uri="{BB962C8B-B14F-4D97-AF65-F5344CB8AC3E}">
        <p14:creationId xmlns:p14="http://schemas.microsoft.com/office/powerpoint/2010/main" val="40895380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06D3503A-DA63-FB82-E1D5-08E4A339A567}"/>
              </a:ext>
            </a:extLst>
          </p:cNvPr>
          <p:cNvSpPr txBox="1"/>
          <p:nvPr/>
        </p:nvSpPr>
        <p:spPr>
          <a:xfrm>
            <a:off x="214745" y="83127"/>
            <a:ext cx="10758055" cy="400110"/>
          </a:xfrm>
          <a:prstGeom prst="rect">
            <a:avLst/>
          </a:prstGeom>
          <a:noFill/>
        </p:spPr>
        <p:txBody>
          <a:bodyPr wrap="square" rtlCol="0">
            <a:spAutoFit/>
          </a:bodyPr>
          <a:lstStyle/>
          <a:p>
            <a:r>
              <a:rPr lang="zh-CN" altLang="en-US" sz="2000" dirty="0">
                <a:highlight>
                  <a:srgbClr val="FFFF00"/>
                </a:highlight>
              </a:rPr>
              <a:t>核心思想</a:t>
            </a:r>
            <a:r>
              <a:rPr lang="zh-CN" altLang="en-US" sz="2000" dirty="0"/>
              <a:t>：</a:t>
            </a:r>
            <a:endParaRPr lang="en-US" altLang="zh-CN" sz="2000" dirty="0"/>
          </a:p>
        </p:txBody>
      </p:sp>
      <p:sp>
        <p:nvSpPr>
          <p:cNvPr id="6" name="文本框 5">
            <a:extLst>
              <a:ext uri="{FF2B5EF4-FFF2-40B4-BE49-F238E27FC236}">
                <a16:creationId xmlns:a16="http://schemas.microsoft.com/office/drawing/2014/main" id="{1C9CFAAC-F9D8-8558-36A6-CE30C35A0992}"/>
              </a:ext>
            </a:extLst>
          </p:cNvPr>
          <p:cNvSpPr txBox="1"/>
          <p:nvPr/>
        </p:nvSpPr>
        <p:spPr>
          <a:xfrm>
            <a:off x="214745" y="283182"/>
            <a:ext cx="11436928" cy="3330976"/>
          </a:xfrm>
          <a:prstGeom prst="rect">
            <a:avLst/>
          </a:prstGeom>
          <a:noFill/>
        </p:spPr>
        <p:txBody>
          <a:bodyPr wrap="square">
            <a:spAutoFit/>
          </a:bodyPr>
          <a:lstStyle/>
          <a:p>
            <a:pPr marL="285750" indent="-285750">
              <a:lnSpc>
                <a:spcPct val="200000"/>
              </a:lnSpc>
              <a:buFont typeface="Arial" panose="020B0604020202020204" pitchFamily="34" charset="0"/>
              <a:buChar char="•"/>
            </a:pPr>
            <a:r>
              <a:rPr lang="zh-CN" altLang="en-US" sz="2000" dirty="0"/>
              <a:t>在相同的场景中</a:t>
            </a:r>
            <a:r>
              <a:rPr lang="zh-CN" altLang="en-US" sz="2800" dirty="0">
                <a:solidFill>
                  <a:srgbClr val="FF0000"/>
                </a:solidFill>
              </a:rPr>
              <a:t>累积注视点</a:t>
            </a:r>
            <a:r>
              <a:rPr lang="zh-CN" altLang="en-US" sz="2000" dirty="0"/>
              <a:t>：当场景没有发生显著变化时，</a:t>
            </a:r>
            <a:r>
              <a:rPr lang="zh-CN" altLang="en-US" sz="2000" dirty="0">
                <a:solidFill>
                  <a:srgbClr val="FF0000"/>
                </a:solidFill>
              </a:rPr>
              <a:t>将不同时间的注视点映射到同一张图像上</a:t>
            </a:r>
            <a:r>
              <a:rPr lang="zh-CN" altLang="en-US" sz="2000" dirty="0"/>
              <a:t>，以便于分析用户在该场景下的注视行为。 </a:t>
            </a:r>
          </a:p>
          <a:p>
            <a:pPr marL="285750" indent="-285750">
              <a:lnSpc>
                <a:spcPct val="200000"/>
              </a:lnSpc>
              <a:buFont typeface="Arial" panose="020B0604020202020204" pitchFamily="34" charset="0"/>
              <a:buChar char="•"/>
            </a:pPr>
            <a:r>
              <a:rPr lang="zh-CN" altLang="en-US" sz="2000" dirty="0"/>
              <a:t>检测场景变化：当场景发生变化时，保存当前累积的结果，开始新的累积过程。 </a:t>
            </a:r>
          </a:p>
          <a:p>
            <a:pPr marL="285750" indent="-285750">
              <a:lnSpc>
                <a:spcPct val="200000"/>
              </a:lnSpc>
              <a:buFont typeface="Arial" panose="020B0604020202020204" pitchFamily="34" charset="0"/>
              <a:buChar char="•"/>
            </a:pPr>
            <a:r>
              <a:rPr lang="zh-CN" altLang="en-US" sz="2000" dirty="0"/>
              <a:t>处理头部移动和图像偏移：</a:t>
            </a:r>
            <a:r>
              <a:rPr lang="zh-CN" altLang="en-US" sz="2000" dirty="0">
                <a:highlight>
                  <a:srgbClr val="FFFF00"/>
                </a:highlight>
              </a:rPr>
              <a:t>通过计算图像之间的单应性矩阵，将后续帧的注视点转换到初始帧的坐标系中，校正由于头部移动或摄像机抖动造成的视角变化。</a:t>
            </a:r>
          </a:p>
        </p:txBody>
      </p:sp>
      <p:pic>
        <p:nvPicPr>
          <p:cNvPr id="2" name="output_video">
            <a:hlinkClick r:id="" action="ppaction://media"/>
            <a:extLst>
              <a:ext uri="{FF2B5EF4-FFF2-40B4-BE49-F238E27FC236}">
                <a16:creationId xmlns:a16="http://schemas.microsoft.com/office/drawing/2014/main" id="{175BCA4F-5109-9802-2621-9C3A2B359C91}"/>
              </a:ext>
            </a:extLst>
          </p:cNvPr>
          <p:cNvPicPr>
            <a:picLocks noChangeAspect="1"/>
          </p:cNvPicPr>
          <p:nvPr>
            <a:videoFile r:link="rId1"/>
            <p:extLst>
              <p:ext uri="{DAA4B4D4-6D71-4841-9C94-3DE7FCFB9230}">
                <p14:media xmlns:p14="http://schemas.microsoft.com/office/powerpoint/2010/main" r:embed="rId2">
                  <p14:trim st="66306" end="229622"/>
                </p14:media>
              </p:ext>
            </p:extLst>
          </p:nvPr>
        </p:nvPicPr>
        <p:blipFill>
          <a:blip r:embed="rId4"/>
          <a:stretch>
            <a:fillRect/>
          </a:stretch>
        </p:blipFill>
        <p:spPr>
          <a:xfrm>
            <a:off x="3390900" y="3673632"/>
            <a:ext cx="5410200" cy="3031967"/>
          </a:xfrm>
          <a:prstGeom prst="rect">
            <a:avLst/>
          </a:prstGeom>
        </p:spPr>
      </p:pic>
    </p:spTree>
    <p:extLst>
      <p:ext uri="{BB962C8B-B14F-4D97-AF65-F5344CB8AC3E}">
        <p14:creationId xmlns:p14="http://schemas.microsoft.com/office/powerpoint/2010/main" val="168719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81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2"/>
                                        </p:tgtEl>
                                      </p:cBhvr>
                                    </p:cmd>
                                  </p:childTnLst>
                                </p:cTn>
                              </p:par>
                            </p:childTnLst>
                          </p:cTn>
                        </p:par>
                      </p:childTnLst>
                    </p:cTn>
                  </p:par>
                </p:childTnLst>
              </p:cTn>
              <p:nextCondLst>
                <p:cond evt="onClick" delay="0">
                  <p:tgtEl>
                    <p:spTgt spid="2"/>
                  </p:tgtEl>
                </p:cond>
              </p:nextCondLst>
            </p:seq>
            <p:video>
              <p:cMediaNode vol="80000">
                <p:cTn id="12"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52B70ECD-4637-B065-CD84-2EFF70D38242}"/>
              </a:ext>
            </a:extLst>
          </p:cNvPr>
          <p:cNvSpPr txBox="1"/>
          <p:nvPr/>
        </p:nvSpPr>
        <p:spPr>
          <a:xfrm>
            <a:off x="159328" y="131618"/>
            <a:ext cx="8520545" cy="646331"/>
          </a:xfrm>
          <a:prstGeom prst="rect">
            <a:avLst/>
          </a:prstGeom>
          <a:noFill/>
        </p:spPr>
        <p:txBody>
          <a:bodyPr wrap="square" rtlCol="0">
            <a:spAutoFit/>
          </a:bodyPr>
          <a:lstStyle/>
          <a:p>
            <a:r>
              <a:rPr lang="zh-CN" altLang="en-US" sz="3600" dirty="0"/>
              <a:t>如何判断两个帧是否属于同一场景？</a:t>
            </a:r>
          </a:p>
        </p:txBody>
      </p:sp>
      <p:sp>
        <p:nvSpPr>
          <p:cNvPr id="6" name="文本框 5">
            <a:extLst>
              <a:ext uri="{FF2B5EF4-FFF2-40B4-BE49-F238E27FC236}">
                <a16:creationId xmlns:a16="http://schemas.microsoft.com/office/drawing/2014/main" id="{F9ECE2F1-2EAD-678B-AF8C-76B67B8E7976}"/>
              </a:ext>
            </a:extLst>
          </p:cNvPr>
          <p:cNvSpPr txBox="1"/>
          <p:nvPr/>
        </p:nvSpPr>
        <p:spPr>
          <a:xfrm>
            <a:off x="907471" y="1609589"/>
            <a:ext cx="4094019" cy="3330976"/>
          </a:xfrm>
          <a:prstGeom prst="rect">
            <a:avLst/>
          </a:prstGeom>
          <a:noFill/>
        </p:spPr>
        <p:txBody>
          <a:bodyPr wrap="square">
            <a:spAutoFit/>
          </a:bodyPr>
          <a:lstStyle/>
          <a:p>
            <a:pPr>
              <a:lnSpc>
                <a:spcPct val="200000"/>
              </a:lnSpc>
            </a:pPr>
            <a:r>
              <a:rPr lang="zh-CN" altLang="en-US" sz="2000" dirty="0"/>
              <a:t>利用计算机视觉中的</a:t>
            </a:r>
            <a:r>
              <a:rPr lang="zh-CN" altLang="en-US" sz="2400" dirty="0">
                <a:solidFill>
                  <a:srgbClr val="FF0000"/>
                </a:solidFill>
              </a:rPr>
              <a:t>特征匹配和单应性计算</a:t>
            </a:r>
            <a:r>
              <a:rPr lang="zh-CN" altLang="en-US" sz="2000" dirty="0"/>
              <a:t>，判断两张图像之间是否存在一致的空间变换关系。如果存在稳定的单应性变换，则认为场景一致。</a:t>
            </a:r>
          </a:p>
        </p:txBody>
      </p:sp>
      <p:pic>
        <p:nvPicPr>
          <p:cNvPr id="8" name="图片 7">
            <a:extLst>
              <a:ext uri="{FF2B5EF4-FFF2-40B4-BE49-F238E27FC236}">
                <a16:creationId xmlns:a16="http://schemas.microsoft.com/office/drawing/2014/main" id="{1826E4F5-F2F3-EF41-84CC-46E92C93CDED}"/>
              </a:ext>
            </a:extLst>
          </p:cNvPr>
          <p:cNvPicPr>
            <a:picLocks noChangeAspect="1"/>
          </p:cNvPicPr>
          <p:nvPr/>
        </p:nvPicPr>
        <p:blipFill>
          <a:blip r:embed="rId2"/>
          <a:stretch>
            <a:fillRect/>
          </a:stretch>
        </p:blipFill>
        <p:spPr>
          <a:xfrm>
            <a:off x="5509403" y="864700"/>
            <a:ext cx="5080125" cy="5861682"/>
          </a:xfrm>
          <a:prstGeom prst="rect">
            <a:avLst/>
          </a:prstGeom>
        </p:spPr>
      </p:pic>
    </p:spTree>
    <p:extLst>
      <p:ext uri="{BB962C8B-B14F-4D97-AF65-F5344CB8AC3E}">
        <p14:creationId xmlns:p14="http://schemas.microsoft.com/office/powerpoint/2010/main" val="26262164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8B98B03-C989-B62F-E6E1-CDAF5A95FE98}"/>
              </a:ext>
            </a:extLst>
          </p:cNvPr>
          <p:cNvSpPr txBox="1"/>
          <p:nvPr/>
        </p:nvSpPr>
        <p:spPr>
          <a:xfrm>
            <a:off x="159328" y="131618"/>
            <a:ext cx="8520545" cy="646331"/>
          </a:xfrm>
          <a:prstGeom prst="rect">
            <a:avLst/>
          </a:prstGeom>
          <a:noFill/>
        </p:spPr>
        <p:txBody>
          <a:bodyPr wrap="square" rtlCol="0">
            <a:spAutoFit/>
          </a:bodyPr>
          <a:lstStyle/>
          <a:p>
            <a:r>
              <a:rPr lang="zh-CN" altLang="en-US" sz="3600" dirty="0"/>
              <a:t>如何判断两个帧是否属于同一场景？</a:t>
            </a:r>
          </a:p>
        </p:txBody>
      </p:sp>
      <p:pic>
        <p:nvPicPr>
          <p:cNvPr id="4" name="图片 3" descr="房间里的摆设布局&#10;&#10;中度可信度描述已自动生成">
            <a:extLst>
              <a:ext uri="{FF2B5EF4-FFF2-40B4-BE49-F238E27FC236}">
                <a16:creationId xmlns:a16="http://schemas.microsoft.com/office/drawing/2014/main" id="{624E1A4A-4C26-16A2-6772-435E6A21383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8664" y="927201"/>
            <a:ext cx="4872087" cy="2730399"/>
          </a:xfrm>
          <a:prstGeom prst="rect">
            <a:avLst/>
          </a:prstGeom>
        </p:spPr>
      </p:pic>
      <p:pic>
        <p:nvPicPr>
          <p:cNvPr id="10" name="图片 9" descr="房间里的地板上&#10;&#10;中度可信度描述已自动生成">
            <a:extLst>
              <a:ext uri="{FF2B5EF4-FFF2-40B4-BE49-F238E27FC236}">
                <a16:creationId xmlns:a16="http://schemas.microsoft.com/office/drawing/2014/main" id="{C87896D1-F6ED-9C97-76A3-D8C1D21909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8663" y="3806852"/>
            <a:ext cx="4872087" cy="2730399"/>
          </a:xfrm>
          <a:prstGeom prst="rect">
            <a:avLst/>
          </a:prstGeom>
        </p:spPr>
      </p:pic>
      <p:cxnSp>
        <p:nvCxnSpPr>
          <p:cNvPr id="12" name="直接连接符 11">
            <a:extLst>
              <a:ext uri="{FF2B5EF4-FFF2-40B4-BE49-F238E27FC236}">
                <a16:creationId xmlns:a16="http://schemas.microsoft.com/office/drawing/2014/main" id="{6D13021B-2846-8D16-AA49-BF3A8A9B3398}"/>
              </a:ext>
            </a:extLst>
          </p:cNvPr>
          <p:cNvCxnSpPr/>
          <p:nvPr/>
        </p:nvCxnSpPr>
        <p:spPr>
          <a:xfrm>
            <a:off x="5742432" y="927201"/>
            <a:ext cx="0" cy="5610050"/>
          </a:xfrm>
          <a:prstGeom prst="line">
            <a:avLst/>
          </a:prstGeom>
        </p:spPr>
        <p:style>
          <a:lnRef idx="2">
            <a:schemeClr val="accent1"/>
          </a:lnRef>
          <a:fillRef idx="0">
            <a:schemeClr val="accent1"/>
          </a:fillRef>
          <a:effectRef idx="1">
            <a:schemeClr val="accent1"/>
          </a:effectRef>
          <a:fontRef idx="minor">
            <a:schemeClr val="tx1"/>
          </a:fontRef>
        </p:style>
      </p:cxnSp>
      <p:pic>
        <p:nvPicPr>
          <p:cNvPr id="13" name="图片 12" descr="房间里的摆设布局&#10;&#10;中度可信度描述已自动生成">
            <a:extLst>
              <a:ext uri="{FF2B5EF4-FFF2-40B4-BE49-F238E27FC236}">
                <a16:creationId xmlns:a16="http://schemas.microsoft.com/office/drawing/2014/main" id="{C2DE4B55-4A4A-1CA0-4F70-4E361575F2F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43829" y="927201"/>
            <a:ext cx="4872087" cy="2730399"/>
          </a:xfrm>
          <a:prstGeom prst="rect">
            <a:avLst/>
          </a:prstGeom>
        </p:spPr>
      </p:pic>
      <p:pic>
        <p:nvPicPr>
          <p:cNvPr id="18" name="图片 17" descr="房间里有许多行李&#10;&#10;描述已自动生成">
            <a:extLst>
              <a:ext uri="{FF2B5EF4-FFF2-40B4-BE49-F238E27FC236}">
                <a16:creationId xmlns:a16="http://schemas.microsoft.com/office/drawing/2014/main" id="{FF4CFEA0-C098-7411-4C13-3F8630851ED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3828" y="3806852"/>
            <a:ext cx="4872087" cy="2730399"/>
          </a:xfrm>
          <a:prstGeom prst="rect">
            <a:avLst/>
          </a:prstGeom>
        </p:spPr>
      </p:pic>
    </p:spTree>
    <p:extLst>
      <p:ext uri="{BB962C8B-B14F-4D97-AF65-F5344CB8AC3E}">
        <p14:creationId xmlns:p14="http://schemas.microsoft.com/office/powerpoint/2010/main" val="3817518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4A9FD22-3032-234B-6496-802A87E87BDE}"/>
              </a:ext>
            </a:extLst>
          </p:cNvPr>
          <p:cNvPicPr>
            <a:picLocks noChangeAspect="1"/>
          </p:cNvPicPr>
          <p:nvPr/>
        </p:nvPicPr>
        <p:blipFill>
          <a:blip r:embed="rId2"/>
          <a:stretch>
            <a:fillRect/>
          </a:stretch>
        </p:blipFill>
        <p:spPr>
          <a:xfrm>
            <a:off x="0" y="16933"/>
            <a:ext cx="12192000" cy="3412067"/>
          </a:xfrm>
          <a:prstGeom prst="rect">
            <a:avLst/>
          </a:prstGeom>
        </p:spPr>
      </p:pic>
      <p:pic>
        <p:nvPicPr>
          <p:cNvPr id="7" name="图片 6">
            <a:extLst>
              <a:ext uri="{FF2B5EF4-FFF2-40B4-BE49-F238E27FC236}">
                <a16:creationId xmlns:a16="http://schemas.microsoft.com/office/drawing/2014/main" id="{76D7A90A-D658-029E-5A52-C115ABD6239E}"/>
              </a:ext>
            </a:extLst>
          </p:cNvPr>
          <p:cNvPicPr>
            <a:picLocks noChangeAspect="1"/>
          </p:cNvPicPr>
          <p:nvPr/>
        </p:nvPicPr>
        <p:blipFill>
          <a:blip r:embed="rId3"/>
          <a:stretch>
            <a:fillRect/>
          </a:stretch>
        </p:blipFill>
        <p:spPr>
          <a:xfrm>
            <a:off x="0" y="3429000"/>
            <a:ext cx="12192000" cy="3412067"/>
          </a:xfrm>
          <a:prstGeom prst="rect">
            <a:avLst/>
          </a:prstGeom>
        </p:spPr>
      </p:pic>
      <p:cxnSp>
        <p:nvCxnSpPr>
          <p:cNvPr id="9" name="直接连接符 8">
            <a:extLst>
              <a:ext uri="{FF2B5EF4-FFF2-40B4-BE49-F238E27FC236}">
                <a16:creationId xmlns:a16="http://schemas.microsoft.com/office/drawing/2014/main" id="{7B2399C7-7B42-12CE-59BC-90DA2002F2C9}"/>
              </a:ext>
            </a:extLst>
          </p:cNvPr>
          <p:cNvCxnSpPr>
            <a:cxnSpLocks/>
          </p:cNvCxnSpPr>
          <p:nvPr/>
        </p:nvCxnSpPr>
        <p:spPr>
          <a:xfrm>
            <a:off x="0" y="3429000"/>
            <a:ext cx="12192000" cy="0"/>
          </a:xfrm>
          <a:prstGeom prst="line">
            <a:avLst/>
          </a:prstGeom>
          <a:ln w="76200">
            <a:solidFill>
              <a:srgbClr val="FFFF00"/>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791875333"/>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等线 Light"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161</TotalTime>
  <Words>761</Words>
  <Application>Microsoft Office PowerPoint</Application>
  <PresentationFormat>宽屏</PresentationFormat>
  <Paragraphs>42</Paragraphs>
  <Slides>12</Slides>
  <Notes>0</Notes>
  <HiddenSlides>0</HiddenSlides>
  <MMClips>3</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12</vt:i4>
      </vt:variant>
    </vt:vector>
  </HeadingPairs>
  <TitlesOfParts>
    <vt:vector size="16" baseType="lpstr">
      <vt:lpstr>等线</vt:lpstr>
      <vt:lpstr>等线 Light</vt:lpstr>
      <vt:lpstr>Arial</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HE, ZIYU 11411979</dc:creator>
  <cp:lastModifiedBy>HE, ZIYU 11411979</cp:lastModifiedBy>
  <cp:revision>24</cp:revision>
  <dcterms:created xsi:type="dcterms:W3CDTF">2024-11-10T14:36:16Z</dcterms:created>
  <dcterms:modified xsi:type="dcterms:W3CDTF">2024-11-13T01:39:57Z</dcterms:modified>
</cp:coreProperties>
</file>

<file path=docProps/thumbnail.jpeg>
</file>